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3"/>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547dde4cef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547dde4cef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547dde4cef_0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547dde4cef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5521bf1053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5521bf105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547dde4cef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547dde4cef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547dde4cef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547dde4cef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47dde4ce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47dde4ce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547dde4cef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547dde4cef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547dde4cef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547dde4cef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547dde4cef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547dde4cef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547dde4cef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547dde4cef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47dde4cef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47dde4cef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547dde4cef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547dde4cef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547dde4cef_0_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547dde4cef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678475" y="579825"/>
            <a:ext cx="7889100" cy="184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000" b="1">
                <a:latin typeface="Comic Sans MS"/>
                <a:ea typeface="Comic Sans MS"/>
                <a:cs typeface="Comic Sans MS"/>
                <a:sym typeface="Comic Sans MS"/>
              </a:rPr>
              <a:t>CHAT N’ CHEW!</a:t>
            </a:r>
            <a:r>
              <a:rPr lang="en" sz="3000"/>
              <a:t> </a:t>
            </a:r>
            <a:endParaRPr sz="3000"/>
          </a:p>
          <a:p>
            <a:pPr marL="0" lvl="0" indent="0" algn="ctr" rtl="0">
              <a:spcBef>
                <a:spcPts val="0"/>
              </a:spcBef>
              <a:spcAft>
                <a:spcPts val="0"/>
              </a:spcAft>
              <a:buNone/>
            </a:pPr>
            <a:endParaRPr sz="600"/>
          </a:p>
          <a:p>
            <a:pPr marL="0" lvl="0" indent="0" algn="ctr" rtl="0">
              <a:spcBef>
                <a:spcPts val="0"/>
              </a:spcBef>
              <a:spcAft>
                <a:spcPts val="0"/>
              </a:spcAft>
              <a:buNone/>
            </a:pPr>
            <a:r>
              <a:rPr lang="en" sz="2400"/>
              <a:t>2nd Annual Workshop</a:t>
            </a:r>
            <a:endParaRPr sz="2400"/>
          </a:p>
          <a:p>
            <a:pPr marL="0" lvl="0" indent="0" algn="ctr" rtl="0">
              <a:spcBef>
                <a:spcPts val="0"/>
              </a:spcBef>
              <a:spcAft>
                <a:spcPts val="0"/>
              </a:spcAft>
              <a:buNone/>
            </a:pPr>
            <a:r>
              <a:rPr lang="en" sz="2400"/>
              <a:t>For the Enhancement of Cross-cultural Communication</a:t>
            </a:r>
            <a:endParaRPr sz="2400"/>
          </a:p>
          <a:p>
            <a:pPr marL="0" lvl="0" indent="0" algn="ctr" rtl="0">
              <a:spcBef>
                <a:spcPts val="0"/>
              </a:spcBef>
              <a:spcAft>
                <a:spcPts val="0"/>
              </a:spcAft>
              <a:buNone/>
            </a:pPr>
            <a:endParaRPr sz="600"/>
          </a:p>
          <a:p>
            <a:pPr marL="0" lvl="0" indent="0" algn="ctr" rtl="0">
              <a:spcBef>
                <a:spcPts val="0"/>
              </a:spcBef>
              <a:spcAft>
                <a:spcPts val="0"/>
              </a:spcAft>
              <a:buNone/>
            </a:pPr>
            <a:r>
              <a:rPr lang="en" sz="1800">
                <a:solidFill>
                  <a:schemeClr val="dk2"/>
                </a:solidFill>
              </a:rPr>
              <a:t>Wednesday, March 27, 2019</a:t>
            </a:r>
            <a:endParaRPr sz="1800">
              <a:solidFill>
                <a:schemeClr val="dk2"/>
              </a:solidFill>
            </a:endParaRPr>
          </a:p>
          <a:p>
            <a:pPr marL="0" lvl="0" indent="0" algn="ctr" rtl="0">
              <a:spcBef>
                <a:spcPts val="0"/>
              </a:spcBef>
              <a:spcAft>
                <a:spcPts val="0"/>
              </a:spcAft>
              <a:buNone/>
            </a:pPr>
            <a:r>
              <a:rPr lang="en" sz="1800">
                <a:solidFill>
                  <a:schemeClr val="dk2"/>
                </a:solidFill>
              </a:rPr>
              <a:t>5:30pm - 7:30pm</a:t>
            </a:r>
            <a:endParaRPr sz="1800">
              <a:solidFill>
                <a:schemeClr val="dk2"/>
              </a:solidFill>
            </a:endParaRPr>
          </a:p>
          <a:p>
            <a:pPr marL="0" lvl="0" indent="0" algn="ctr" rtl="0">
              <a:spcBef>
                <a:spcPts val="0"/>
              </a:spcBef>
              <a:spcAft>
                <a:spcPts val="0"/>
              </a:spcAft>
              <a:buNone/>
            </a:pPr>
            <a:endParaRPr sz="1800"/>
          </a:p>
        </p:txBody>
      </p:sp>
      <p:sp>
        <p:nvSpPr>
          <p:cNvPr id="55" name="Google Shape;55;p13"/>
          <p:cNvSpPr txBox="1">
            <a:spLocks noGrp="1"/>
          </p:cNvSpPr>
          <p:nvPr>
            <p:ph type="subTitle" idx="1"/>
          </p:nvPr>
        </p:nvSpPr>
        <p:spPr>
          <a:xfrm>
            <a:off x="114075" y="2293500"/>
            <a:ext cx="9030000" cy="2663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a:t>Keys to Relationship Success</a:t>
            </a:r>
            <a:endParaRPr sz="3600" b="1" dirty="0"/>
          </a:p>
          <a:p>
            <a:pPr marL="0" lvl="0" indent="0" algn="ctr" rtl="0">
              <a:spcBef>
                <a:spcPts val="0"/>
              </a:spcBef>
              <a:spcAft>
                <a:spcPts val="0"/>
              </a:spcAft>
              <a:buNone/>
            </a:pPr>
            <a:endParaRPr sz="1400" dirty="0"/>
          </a:p>
          <a:p>
            <a:pPr marL="0" lvl="0" indent="0" algn="ctr" rtl="0">
              <a:spcBef>
                <a:spcPts val="0"/>
              </a:spcBef>
              <a:spcAft>
                <a:spcPts val="0"/>
              </a:spcAft>
              <a:buNone/>
            </a:pPr>
            <a:endParaRPr sz="600" dirty="0"/>
          </a:p>
          <a:p>
            <a:pPr marL="0" lvl="0" indent="0" algn="ctr" rtl="0">
              <a:spcBef>
                <a:spcPts val="0"/>
              </a:spcBef>
              <a:spcAft>
                <a:spcPts val="0"/>
              </a:spcAft>
              <a:buNone/>
            </a:pPr>
            <a:r>
              <a:rPr lang="en" sz="2400" dirty="0">
                <a:latin typeface="Comic Sans MS"/>
                <a:ea typeface="Comic Sans MS"/>
                <a:cs typeface="Comic Sans MS"/>
                <a:sym typeface="Comic Sans MS"/>
              </a:rPr>
              <a:t>Dr. </a:t>
            </a:r>
            <a:r>
              <a:rPr lang="en" sz="2400" dirty="0" err="1">
                <a:latin typeface="Comic Sans MS"/>
                <a:ea typeface="Comic Sans MS"/>
                <a:cs typeface="Comic Sans MS"/>
                <a:sym typeface="Comic Sans MS"/>
              </a:rPr>
              <a:t>Ciloue</a:t>
            </a:r>
            <a:r>
              <a:rPr lang="en" sz="2400" dirty="0">
                <a:latin typeface="Comic Sans MS"/>
                <a:ea typeface="Comic Sans MS"/>
                <a:cs typeface="Comic Sans MS"/>
                <a:sym typeface="Comic Sans MS"/>
              </a:rPr>
              <a:t> Cheng Stewart </a:t>
            </a:r>
            <a:r>
              <a:rPr lang="en" sz="2400" dirty="0"/>
              <a:t>&amp;</a:t>
            </a:r>
            <a:r>
              <a:rPr lang="en" sz="2400" dirty="0">
                <a:latin typeface="Comic Sans MS"/>
                <a:ea typeface="Comic Sans MS"/>
                <a:cs typeface="Comic Sans MS"/>
                <a:sym typeface="Comic Sans MS"/>
              </a:rPr>
              <a:t> Associates</a:t>
            </a:r>
            <a:endParaRPr sz="2400" dirty="0">
              <a:latin typeface="Comic Sans MS"/>
              <a:ea typeface="Comic Sans MS"/>
              <a:cs typeface="Comic Sans MS"/>
              <a:sym typeface="Comic Sans MS"/>
            </a:endParaRPr>
          </a:p>
          <a:p>
            <a:pPr marL="0" lvl="0" indent="0" algn="l" rtl="0">
              <a:spcBef>
                <a:spcPts val="0"/>
              </a:spcBef>
              <a:spcAft>
                <a:spcPts val="0"/>
              </a:spcAft>
              <a:buNone/>
            </a:pPr>
            <a:endParaRPr sz="600" dirty="0"/>
          </a:p>
          <a:p>
            <a:pPr marL="0" lvl="0" indent="0" algn="l" rtl="0">
              <a:spcBef>
                <a:spcPts val="0"/>
              </a:spcBef>
              <a:spcAft>
                <a:spcPts val="0"/>
              </a:spcAft>
              <a:buNone/>
            </a:pPr>
            <a:endParaRPr sz="600" dirty="0"/>
          </a:p>
          <a:p>
            <a:pPr marL="0" lvl="0" indent="0" algn="ctr" rtl="0">
              <a:spcBef>
                <a:spcPts val="0"/>
              </a:spcBef>
              <a:spcAft>
                <a:spcPts val="0"/>
              </a:spcAft>
              <a:buNone/>
            </a:pPr>
            <a:r>
              <a:rPr lang="en" sz="1400" dirty="0"/>
              <a:t>Co-Sponsored by </a:t>
            </a:r>
            <a:r>
              <a:rPr lang="en" sz="1400" dirty="0" err="1"/>
              <a:t>Habif</a:t>
            </a:r>
            <a:r>
              <a:rPr lang="en" sz="1400" dirty="0"/>
              <a:t> Health And Wellness Center</a:t>
            </a:r>
            <a:endParaRPr sz="1400" dirty="0"/>
          </a:p>
          <a:p>
            <a:pPr marL="0" lvl="0" indent="0" algn="ctr" rtl="0">
              <a:spcBef>
                <a:spcPts val="0"/>
              </a:spcBef>
              <a:spcAft>
                <a:spcPts val="0"/>
              </a:spcAft>
              <a:buNone/>
            </a:pPr>
            <a:r>
              <a:rPr lang="en" sz="1400" dirty="0"/>
              <a:t>&amp; Office For International Students And Scholars</a:t>
            </a:r>
            <a:endParaRPr sz="1400" dirty="0"/>
          </a:p>
          <a:p>
            <a:pPr marL="0" lvl="0" indent="0" algn="ctr" rtl="0">
              <a:spcBef>
                <a:spcPts val="0"/>
              </a:spcBef>
              <a:spcAft>
                <a:spcPts val="0"/>
              </a:spcAft>
              <a:buNone/>
            </a:pPr>
            <a:endParaRPr sz="600" dirty="0"/>
          </a:p>
          <a:p>
            <a:pPr marL="0" lvl="0" indent="0" algn="ctr" rtl="0">
              <a:spcBef>
                <a:spcPts val="0"/>
              </a:spcBef>
              <a:spcAft>
                <a:spcPts val="0"/>
              </a:spcAft>
              <a:buNone/>
            </a:pPr>
            <a:r>
              <a:rPr lang="en" sz="1400" u="sng" dirty="0"/>
              <a:t>Washington University in St. Louis</a:t>
            </a:r>
            <a:endParaRPr sz="1400" u="sng" dirty="0"/>
          </a:p>
          <a:p>
            <a:pPr marL="0" lvl="0" indent="0" algn="ctr" rtl="0">
              <a:spcBef>
                <a:spcPts val="0"/>
              </a:spcBef>
              <a:spcAft>
                <a:spcPts val="0"/>
              </a:spcAft>
              <a:buNone/>
            </a:pPr>
            <a:endParaRPr sz="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body" idx="1"/>
          </p:nvPr>
        </p:nvSpPr>
        <p:spPr>
          <a:xfrm>
            <a:off x="542750" y="585875"/>
            <a:ext cx="8520600" cy="3716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b="1"/>
              <a:t>B. Desirable classroom behaviors (in the US) that get better with practice </a:t>
            </a:r>
            <a:r>
              <a:rPr lang="en" sz="2400"/>
              <a:t>                                                                              1. Raise questions                                                                     2. Think out loud                                                                        3. Let others know my reasoning, not just my conclusion         4. Have a win-win approach to teamwork                                5. Speak up, just to participate                                                          6. Humor.  Don’t take yourself too seriously.                   </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3"/>
          <p:cNvSpPr txBox="1">
            <a:spLocks noGrp="1"/>
          </p:cNvSpPr>
          <p:nvPr>
            <p:ph type="body" idx="1"/>
          </p:nvPr>
        </p:nvSpPr>
        <p:spPr>
          <a:xfrm>
            <a:off x="196175" y="55000"/>
            <a:ext cx="8520600" cy="46407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sz="2400" b="1">
              <a:solidFill>
                <a:schemeClr val="dk1"/>
              </a:solidFill>
            </a:endParaRPr>
          </a:p>
          <a:p>
            <a:pPr marL="0" lvl="0" indent="0" algn="l" rtl="0">
              <a:lnSpc>
                <a:spcPct val="100000"/>
              </a:lnSpc>
              <a:spcBef>
                <a:spcPts val="0"/>
              </a:spcBef>
              <a:spcAft>
                <a:spcPts val="0"/>
              </a:spcAft>
              <a:buNone/>
            </a:pPr>
            <a:r>
              <a:rPr lang="en" sz="2400" b="1">
                <a:solidFill>
                  <a:schemeClr val="dk1"/>
                </a:solidFill>
              </a:rPr>
              <a:t>      C.  Communicating with Professors/Advisors</a:t>
            </a:r>
            <a:endParaRPr sz="2400" b="1">
              <a:solidFill>
                <a:schemeClr val="dk1"/>
              </a:solidFill>
            </a:endParaRPr>
          </a:p>
          <a:p>
            <a:pPr marL="0" lvl="0" indent="0" algn="l" rtl="0">
              <a:lnSpc>
                <a:spcPct val="100000"/>
              </a:lnSpc>
              <a:spcBef>
                <a:spcPts val="0"/>
              </a:spcBef>
              <a:spcAft>
                <a:spcPts val="0"/>
              </a:spcAft>
              <a:buNone/>
            </a:pPr>
            <a:endParaRPr sz="1400">
              <a:solidFill>
                <a:schemeClr val="dk1"/>
              </a:solidFill>
            </a:endParaRPr>
          </a:p>
          <a:p>
            <a:pPr marL="914400" lvl="0" indent="-381000" algn="l" rtl="0">
              <a:lnSpc>
                <a:spcPct val="100000"/>
              </a:lnSpc>
              <a:spcBef>
                <a:spcPts val="0"/>
              </a:spcBef>
              <a:spcAft>
                <a:spcPts val="0"/>
              </a:spcAft>
              <a:buClr>
                <a:schemeClr val="dk1"/>
              </a:buClr>
              <a:buSzPts val="2400"/>
              <a:buAutoNum type="arabicPeriod"/>
            </a:pPr>
            <a:r>
              <a:rPr lang="en" sz="2400">
                <a:solidFill>
                  <a:schemeClr val="dk1"/>
                </a:solidFill>
              </a:rPr>
              <a:t>It is not one-directional.</a:t>
            </a:r>
            <a:endParaRPr sz="2400">
              <a:solidFill>
                <a:schemeClr val="dk1"/>
              </a:solidFill>
            </a:endParaRPr>
          </a:p>
          <a:p>
            <a:pPr marL="914400" lvl="0" indent="-381000" algn="l" rtl="0">
              <a:lnSpc>
                <a:spcPct val="100000"/>
              </a:lnSpc>
              <a:spcBef>
                <a:spcPts val="0"/>
              </a:spcBef>
              <a:spcAft>
                <a:spcPts val="0"/>
              </a:spcAft>
              <a:buClr>
                <a:schemeClr val="dk1"/>
              </a:buClr>
              <a:buSzPts val="2400"/>
              <a:buAutoNum type="arabicPeriod"/>
            </a:pPr>
            <a:r>
              <a:rPr lang="en" sz="2400">
                <a:solidFill>
                  <a:schemeClr val="dk1"/>
                </a:solidFill>
              </a:rPr>
              <a:t>There is mutuality. Am I getting what I need?</a:t>
            </a:r>
            <a:endParaRPr sz="2400">
              <a:solidFill>
                <a:schemeClr val="dk1"/>
              </a:solidFill>
            </a:endParaRPr>
          </a:p>
          <a:p>
            <a:pPr marL="914400" lvl="0" indent="-381000" algn="l" rtl="0">
              <a:lnSpc>
                <a:spcPct val="100000"/>
              </a:lnSpc>
              <a:spcBef>
                <a:spcPts val="0"/>
              </a:spcBef>
              <a:spcAft>
                <a:spcPts val="0"/>
              </a:spcAft>
              <a:buClr>
                <a:schemeClr val="dk1"/>
              </a:buClr>
              <a:buSzPts val="2400"/>
              <a:buAutoNum type="arabicPeriod"/>
            </a:pPr>
            <a:r>
              <a:rPr lang="en" sz="2400">
                <a:solidFill>
                  <a:schemeClr val="dk1"/>
                </a:solidFill>
              </a:rPr>
              <a:t>When there’s miscommunication, the responsibility is shared.</a:t>
            </a:r>
            <a:endParaRPr sz="2400">
              <a:solidFill>
                <a:schemeClr val="dk1"/>
              </a:solidFill>
            </a:endParaRPr>
          </a:p>
          <a:p>
            <a:pPr marL="914400" lvl="0" indent="-381000" algn="l" rtl="0">
              <a:lnSpc>
                <a:spcPct val="100000"/>
              </a:lnSpc>
              <a:spcBef>
                <a:spcPts val="0"/>
              </a:spcBef>
              <a:spcAft>
                <a:spcPts val="0"/>
              </a:spcAft>
              <a:buClr>
                <a:schemeClr val="dk1"/>
              </a:buClr>
              <a:buSzPts val="2400"/>
              <a:buAutoNum type="arabicPeriod"/>
            </a:pPr>
            <a:r>
              <a:rPr lang="en" sz="2400">
                <a:solidFill>
                  <a:schemeClr val="dk1"/>
                </a:solidFill>
              </a:rPr>
              <a:t>Before an important meeting: know my own goals </a:t>
            </a:r>
            <a:endParaRPr sz="2400">
              <a:solidFill>
                <a:schemeClr val="dk1"/>
              </a:solidFill>
            </a:endParaRPr>
          </a:p>
          <a:p>
            <a:pPr marL="914400" lvl="0" indent="-381000" algn="l" rtl="0">
              <a:lnSpc>
                <a:spcPct val="100000"/>
              </a:lnSpc>
              <a:spcBef>
                <a:spcPts val="0"/>
              </a:spcBef>
              <a:spcAft>
                <a:spcPts val="0"/>
              </a:spcAft>
              <a:buClr>
                <a:schemeClr val="dk1"/>
              </a:buClr>
              <a:buSzPts val="2400"/>
              <a:buAutoNum type="arabicPeriod"/>
            </a:pPr>
            <a:r>
              <a:rPr lang="en" sz="2400">
                <a:solidFill>
                  <a:schemeClr val="dk1"/>
                </a:solidFill>
              </a:rPr>
              <a:t>After the meeting: I will follow up</a:t>
            </a:r>
            <a:endParaRPr sz="2400">
              <a:solidFill>
                <a:schemeClr val="dk1"/>
              </a:solidFill>
            </a:endParaRPr>
          </a:p>
          <a:p>
            <a:pPr marL="914400" lvl="0" indent="-381000" algn="l" rtl="0">
              <a:lnSpc>
                <a:spcPct val="100000"/>
              </a:lnSpc>
              <a:spcBef>
                <a:spcPts val="0"/>
              </a:spcBef>
              <a:spcAft>
                <a:spcPts val="0"/>
              </a:spcAft>
              <a:buClr>
                <a:schemeClr val="dk1"/>
              </a:buClr>
              <a:buSzPts val="2400"/>
              <a:buAutoNum type="arabicPeriod"/>
            </a:pPr>
            <a:r>
              <a:rPr lang="en" sz="2400">
                <a:solidFill>
                  <a:schemeClr val="dk1"/>
                </a:solidFill>
              </a:rPr>
              <a:t>Have realistic expectations of myself and the professor</a:t>
            </a:r>
            <a:endParaRPr sz="2400">
              <a:solidFill>
                <a:schemeClr val="dk1"/>
              </a:solidFill>
            </a:endParaRPr>
          </a:p>
          <a:p>
            <a:pPr marL="914400" lvl="0" indent="-381000" algn="l" rtl="0">
              <a:lnSpc>
                <a:spcPct val="100000"/>
              </a:lnSpc>
              <a:spcBef>
                <a:spcPts val="0"/>
              </a:spcBef>
              <a:spcAft>
                <a:spcPts val="0"/>
              </a:spcAft>
              <a:buClr>
                <a:schemeClr val="dk1"/>
              </a:buClr>
              <a:buSzPts val="2400"/>
              <a:buAutoNum type="arabicPeriod"/>
            </a:pPr>
            <a:r>
              <a:rPr lang="en" sz="2400">
                <a:solidFill>
                  <a:schemeClr val="dk1"/>
                </a:solidFill>
              </a:rPr>
              <a:t>Get support and guidance.  Don’t let my emotions make decisions for me.</a:t>
            </a:r>
            <a:endParaRPr sz="24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4"/>
          <p:cNvSpPr txBox="1">
            <a:spLocks noGrp="1"/>
          </p:cNvSpPr>
          <p:nvPr>
            <p:ph type="title"/>
          </p:nvPr>
        </p:nvSpPr>
        <p:spPr>
          <a:xfrm>
            <a:off x="669275" y="4780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a:t>     D. Communication Styles</a:t>
            </a:r>
            <a:endParaRPr sz="2400" b="1"/>
          </a:p>
        </p:txBody>
      </p:sp>
      <p:sp>
        <p:nvSpPr>
          <p:cNvPr id="118" name="Google Shape;118;p24"/>
          <p:cNvSpPr txBox="1">
            <a:spLocks noGrp="1"/>
          </p:cNvSpPr>
          <p:nvPr>
            <p:ph type="body" idx="1"/>
          </p:nvPr>
        </p:nvSpPr>
        <p:spPr>
          <a:xfrm>
            <a:off x="1037825" y="1170300"/>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Force - My Way  (Aggressive)</a:t>
            </a:r>
            <a:endParaRPr sz="2400"/>
          </a:p>
          <a:p>
            <a:pPr marL="0" lvl="0" indent="0" algn="l" rtl="0">
              <a:spcBef>
                <a:spcPts val="1600"/>
              </a:spcBef>
              <a:spcAft>
                <a:spcPts val="0"/>
              </a:spcAft>
              <a:buNone/>
            </a:pPr>
            <a:r>
              <a:rPr lang="en" sz="2400"/>
              <a:t>Accommodate - Your Way  (Passive)</a:t>
            </a:r>
            <a:endParaRPr sz="2400"/>
          </a:p>
          <a:p>
            <a:pPr marL="0" lvl="0" indent="0" algn="l" rtl="0">
              <a:spcBef>
                <a:spcPts val="1600"/>
              </a:spcBef>
              <a:spcAft>
                <a:spcPts val="0"/>
              </a:spcAft>
              <a:buNone/>
            </a:pPr>
            <a:r>
              <a:rPr lang="en" sz="2400"/>
              <a:t>Collaborate - Our Way  (Assertive)</a:t>
            </a:r>
            <a:endParaRPr sz="2400"/>
          </a:p>
          <a:p>
            <a:pPr marL="0" lvl="0" indent="0" algn="l" rtl="0">
              <a:spcBef>
                <a:spcPts val="1600"/>
              </a:spcBef>
              <a:spcAft>
                <a:spcPts val="1600"/>
              </a:spcAft>
              <a:buNone/>
            </a:pPr>
            <a:r>
              <a:rPr lang="en" sz="2400"/>
              <a:t>Avoidance - </a:t>
            </a:r>
            <a:r>
              <a:rPr lang="en" sz="2400" b="1"/>
              <a:t>NO WAY</a:t>
            </a:r>
            <a:endParaRPr sz="24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5"/>
          <p:cNvSpPr txBox="1">
            <a:spLocks noGrp="1"/>
          </p:cNvSpPr>
          <p:nvPr>
            <p:ph type="title"/>
          </p:nvPr>
        </p:nvSpPr>
        <p:spPr>
          <a:xfrm>
            <a:off x="311700" y="7475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IV. Questions &amp; Comments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V. Some Recommended Readings...	</a:t>
            </a:r>
            <a:endParaRPr/>
          </a:p>
        </p:txBody>
      </p:sp>
      <p:sp>
        <p:nvSpPr>
          <p:cNvPr id="129" name="Google Shape;129;p26"/>
          <p:cNvSpPr txBox="1">
            <a:spLocks noGrp="1"/>
          </p:cNvSpPr>
          <p:nvPr>
            <p:ph type="body" idx="1"/>
          </p:nvPr>
        </p:nvSpPr>
        <p:spPr>
          <a:xfrm>
            <a:off x="592250" y="1119900"/>
            <a:ext cx="8520600" cy="366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Carnegie (1981).  How to Win Friends and Influence People                                                              Chapman (1995).  The Five Love Languages                                                                                         Cuddy (2015).  Presence: Bringing Your Boldest Self to Your Biggest Challenges                               Gottman (1994).  Why Marriages Succeed or Fail                                                                                             Gottman (1999).  The Marriage Clinic                                                                                                   Gottman (1999).  Seven Principles for Making Marriages Work                                                                                                Gottman (2001).  The Relationship Cure                                                                                                           Gottman (2011).  The Science of Trust: Emotional Attunement for Couples                                                     Harris (2004).  I’m OK --  You’re OK.                                                                                                   Johnson (2019).  Attachment Theory in Practice: Emotionally Focused Therapy (EFT) with Individuals, Couples, and Families                                                                                                                           Patterson (2000 ).  The Assertiveness Workbook: How to Express Yourself and Stand Up for Your Ideas at Work and in Relationships.                                                                                                                    Phillips (2017 ).  Overcoming Conflict:  How to Deal with Difficult People and Situations </a:t>
            </a:r>
            <a:endParaRPr sz="1400"/>
          </a:p>
          <a:p>
            <a:pPr marL="0" lvl="0" indent="0" algn="l"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r>
              <a:rPr lang="en" sz="1400"/>
              <a:t> </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AutoNum type="romanUcPeriod"/>
            </a:pPr>
            <a:r>
              <a:rPr lang="en"/>
              <a:t>Scenarios and Discussions: What Do You Think?</a:t>
            </a:r>
            <a:endParaRPr/>
          </a:p>
        </p:txBody>
      </p:sp>
      <p:sp>
        <p:nvSpPr>
          <p:cNvPr id="61" name="Google Shape;61;p14"/>
          <p:cNvSpPr txBox="1">
            <a:spLocks noGrp="1"/>
          </p:cNvSpPr>
          <p:nvPr>
            <p:ph type="body" idx="1"/>
          </p:nvPr>
        </p:nvSpPr>
        <p:spPr>
          <a:xfrm>
            <a:off x="311700" y="1098725"/>
            <a:ext cx="8520600" cy="369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a:t>A.	Romantic Relationships</a:t>
            </a:r>
            <a:endParaRPr sz="2400" b="1"/>
          </a:p>
          <a:p>
            <a:pPr marL="457200" lvl="0" indent="0" algn="l" rtl="0">
              <a:spcBef>
                <a:spcPts val="1600"/>
              </a:spcBef>
              <a:spcAft>
                <a:spcPts val="0"/>
              </a:spcAft>
              <a:buNone/>
            </a:pPr>
            <a:r>
              <a:rPr lang="en" sz="2400"/>
              <a:t>1. Communicating Needs/Concerns</a:t>
            </a:r>
            <a:endParaRPr sz="2400"/>
          </a:p>
          <a:p>
            <a:pPr marL="457200" lvl="0" indent="0" algn="l" rtl="0">
              <a:spcBef>
                <a:spcPts val="1600"/>
              </a:spcBef>
              <a:spcAft>
                <a:spcPts val="0"/>
              </a:spcAft>
              <a:buNone/>
            </a:pPr>
            <a:r>
              <a:rPr lang="en" sz="2400"/>
              <a:t>2. Dealing with Differences </a:t>
            </a:r>
            <a:endParaRPr sz="2400"/>
          </a:p>
          <a:p>
            <a:pPr marL="0" lvl="0" indent="0" algn="l" rtl="0">
              <a:spcBef>
                <a:spcPts val="1600"/>
              </a:spcBef>
              <a:spcAft>
                <a:spcPts val="0"/>
              </a:spcAft>
              <a:buNone/>
            </a:pPr>
            <a:r>
              <a:rPr lang="en" sz="2400" b="1"/>
              <a:t>B. Relationships in Academic Settings</a:t>
            </a:r>
            <a:endParaRPr sz="2400" b="1"/>
          </a:p>
          <a:p>
            <a:pPr marL="457200" lvl="0" indent="0" algn="l" rtl="0">
              <a:spcBef>
                <a:spcPts val="1600"/>
              </a:spcBef>
              <a:spcAft>
                <a:spcPts val="0"/>
              </a:spcAft>
              <a:buClr>
                <a:schemeClr val="dk1"/>
              </a:buClr>
              <a:buSzPts val="1100"/>
              <a:buFont typeface="Arial"/>
              <a:buNone/>
            </a:pPr>
            <a:r>
              <a:rPr lang="en" sz="2400"/>
              <a:t>1. Group Discussions</a:t>
            </a:r>
            <a:endParaRPr sz="2400"/>
          </a:p>
          <a:p>
            <a:pPr marL="457200" lvl="0" indent="0" algn="l" rtl="0">
              <a:spcBef>
                <a:spcPts val="1600"/>
              </a:spcBef>
              <a:spcAft>
                <a:spcPts val="0"/>
              </a:spcAft>
              <a:buClr>
                <a:schemeClr val="dk1"/>
              </a:buClr>
              <a:buSzPts val="1100"/>
              <a:buFont typeface="Arial"/>
              <a:buNone/>
            </a:pPr>
            <a:r>
              <a:rPr lang="en" sz="2400"/>
              <a:t>2. Advisor/Advisee Communication</a:t>
            </a:r>
            <a:endParaRPr sz="2400"/>
          </a:p>
          <a:p>
            <a:pPr marL="457200" lvl="0" indent="0" algn="l" rtl="0">
              <a:spcBef>
                <a:spcPts val="1600"/>
              </a:spcBef>
              <a:spcAft>
                <a:spcPts val="0"/>
              </a:spcAft>
              <a:buNone/>
            </a:pPr>
            <a:endParaRPr/>
          </a:p>
          <a:p>
            <a:pPr marL="457200" lvl="0" indent="0" algn="l" rtl="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II. Problematic Romantic Relationship Dynamics</a:t>
            </a:r>
            <a:endParaRPr/>
          </a:p>
        </p:txBody>
      </p:sp>
      <p:sp>
        <p:nvSpPr>
          <p:cNvPr id="67" name="Google Shape;67;p15"/>
          <p:cNvSpPr txBox="1">
            <a:spLocks noGrp="1"/>
          </p:cNvSpPr>
          <p:nvPr>
            <p:ph type="body" idx="1"/>
          </p:nvPr>
        </p:nvSpPr>
        <p:spPr>
          <a:xfrm>
            <a:off x="126075" y="1338875"/>
            <a:ext cx="8939700" cy="32301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AutoNum type="alphaUcPeriod"/>
            </a:pPr>
            <a:r>
              <a:rPr lang="en" sz="2400" b="1"/>
              <a:t>Examples of Common but Unhealthy Relational Patterns:</a:t>
            </a:r>
            <a:endParaRPr sz="2400" b="1"/>
          </a:p>
          <a:p>
            <a:pPr marL="0" lvl="0" indent="0" algn="l" rtl="0">
              <a:spcBef>
                <a:spcPts val="1600"/>
              </a:spcBef>
              <a:spcAft>
                <a:spcPts val="1600"/>
              </a:spcAft>
              <a:buNone/>
            </a:pPr>
            <a:r>
              <a:rPr lang="en" sz="2400"/>
              <a:t>The Elusive/The Chaser; The Angry Parent/The Rebel Child; The Hold-Back/Scream-Loud; The Dominant/Submissive Pattern; The Co-Dependent Pattern...etc.</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body" idx="1"/>
          </p:nvPr>
        </p:nvSpPr>
        <p:spPr>
          <a:xfrm>
            <a:off x="311700" y="582375"/>
            <a:ext cx="8520600" cy="414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a:t>B. The 4 Horsemen of the Apocalypse:</a:t>
            </a:r>
            <a:r>
              <a:rPr lang="en" sz="2400"/>
              <a:t> </a:t>
            </a:r>
            <a:r>
              <a:rPr lang="en" sz="2400" b="1"/>
              <a:t>Conflict Approaches that Hurt Relationships</a:t>
            </a:r>
            <a:r>
              <a:rPr lang="en" b="1"/>
              <a:t> </a:t>
            </a:r>
            <a:r>
              <a:rPr lang="en"/>
              <a:t>(</a:t>
            </a:r>
            <a:r>
              <a:rPr lang="en" sz="2400"/>
              <a:t>Gottman</a:t>
            </a:r>
            <a:r>
              <a:rPr lang="en"/>
              <a:t>, </a:t>
            </a:r>
            <a:r>
              <a:rPr lang="en" sz="2400"/>
              <a:t>1999</a:t>
            </a:r>
            <a:r>
              <a:rPr lang="en"/>
              <a:t>)</a:t>
            </a:r>
            <a:endParaRPr/>
          </a:p>
          <a:p>
            <a:pPr marL="0" lvl="0" indent="0" algn="l" rtl="0">
              <a:spcBef>
                <a:spcPts val="1600"/>
              </a:spcBef>
              <a:spcAft>
                <a:spcPts val="0"/>
              </a:spcAft>
              <a:buNone/>
            </a:pPr>
            <a:endParaRPr sz="600"/>
          </a:p>
          <a:p>
            <a:pPr marL="457200" lvl="0" indent="-381000" algn="l" rtl="0">
              <a:spcBef>
                <a:spcPts val="1600"/>
              </a:spcBef>
              <a:spcAft>
                <a:spcPts val="0"/>
              </a:spcAft>
              <a:buSzPts val="2400"/>
              <a:buChar char="➢"/>
            </a:pPr>
            <a:r>
              <a:rPr lang="en" sz="2400"/>
              <a:t>Criticism</a:t>
            </a:r>
            <a:endParaRPr sz="1000"/>
          </a:p>
          <a:p>
            <a:pPr marL="457200" lvl="0" indent="-292100" algn="l" rtl="0">
              <a:spcBef>
                <a:spcPts val="0"/>
              </a:spcBef>
              <a:spcAft>
                <a:spcPts val="0"/>
              </a:spcAft>
              <a:buSzPts val="1000"/>
              <a:buChar char="➢"/>
            </a:pPr>
            <a:endParaRPr sz="1000"/>
          </a:p>
          <a:p>
            <a:pPr marL="457200" lvl="0" indent="-381000" algn="l" rtl="0">
              <a:spcBef>
                <a:spcPts val="0"/>
              </a:spcBef>
              <a:spcAft>
                <a:spcPts val="0"/>
              </a:spcAft>
              <a:buSzPts val="2400"/>
              <a:buChar char="➢"/>
            </a:pPr>
            <a:r>
              <a:rPr lang="en" sz="2400"/>
              <a:t>Contempt</a:t>
            </a:r>
            <a:endParaRPr sz="1000"/>
          </a:p>
          <a:p>
            <a:pPr marL="457200" lvl="0" indent="-292100" algn="l" rtl="0">
              <a:spcBef>
                <a:spcPts val="0"/>
              </a:spcBef>
              <a:spcAft>
                <a:spcPts val="0"/>
              </a:spcAft>
              <a:buSzPts val="1000"/>
              <a:buChar char="➢"/>
            </a:pPr>
            <a:endParaRPr sz="1000"/>
          </a:p>
          <a:p>
            <a:pPr marL="457200" lvl="0" indent="-381000" algn="l" rtl="0">
              <a:spcBef>
                <a:spcPts val="0"/>
              </a:spcBef>
              <a:spcAft>
                <a:spcPts val="0"/>
              </a:spcAft>
              <a:buSzPts val="2400"/>
              <a:buChar char="➢"/>
            </a:pPr>
            <a:r>
              <a:rPr lang="en" sz="2400"/>
              <a:t>Defensiveness</a:t>
            </a:r>
            <a:endParaRPr sz="1000"/>
          </a:p>
          <a:p>
            <a:pPr marL="457200" lvl="0" indent="-292100" algn="l" rtl="0">
              <a:spcBef>
                <a:spcPts val="0"/>
              </a:spcBef>
              <a:spcAft>
                <a:spcPts val="0"/>
              </a:spcAft>
              <a:buSzPts val="1000"/>
              <a:buChar char="➢"/>
            </a:pPr>
            <a:endParaRPr sz="1000"/>
          </a:p>
          <a:p>
            <a:pPr marL="457200" lvl="0" indent="-381000" algn="l" rtl="0">
              <a:spcBef>
                <a:spcPts val="0"/>
              </a:spcBef>
              <a:spcAft>
                <a:spcPts val="0"/>
              </a:spcAft>
              <a:buSzPts val="2400"/>
              <a:buChar char="➢"/>
            </a:pPr>
            <a:r>
              <a:rPr lang="en" sz="2400"/>
              <a:t>Stonewalling</a:t>
            </a:r>
            <a:endParaRPr sz="2400"/>
          </a:p>
          <a:p>
            <a:pPr marL="0" lvl="0" indent="0" algn="l" rtl="0">
              <a:spcBef>
                <a:spcPts val="1600"/>
              </a:spcBef>
              <a:spcAft>
                <a:spcPts val="1600"/>
              </a:spcAft>
              <a:buNone/>
            </a:pP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11700" y="82525"/>
            <a:ext cx="8520600" cy="511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t>C. Beneath Words and Behaviors… </a:t>
            </a:r>
            <a:r>
              <a:rPr lang="en" sz="2400" dirty="0"/>
              <a:t>(Johnson)</a:t>
            </a:r>
            <a:r>
              <a:rPr lang="en" dirty="0"/>
              <a:t> </a:t>
            </a:r>
            <a:endParaRPr dirty="0"/>
          </a:p>
        </p:txBody>
      </p:sp>
      <p:sp>
        <p:nvSpPr>
          <p:cNvPr id="78" name="Google Shape;78;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1600"/>
              </a:spcBef>
              <a:spcAft>
                <a:spcPts val="1600"/>
              </a:spcAft>
              <a:buNone/>
            </a:pPr>
            <a:endParaRPr/>
          </a:p>
        </p:txBody>
      </p:sp>
      <p:pic>
        <p:nvPicPr>
          <p:cNvPr id="79" name="Google Shape;79;p17"/>
          <p:cNvPicPr preferRelativeResize="0"/>
          <p:nvPr/>
        </p:nvPicPr>
        <p:blipFill>
          <a:blip r:embed="rId3">
            <a:alphaModFix/>
          </a:blip>
          <a:stretch>
            <a:fillRect/>
          </a:stretch>
        </p:blipFill>
        <p:spPr>
          <a:xfrm>
            <a:off x="311700" y="748150"/>
            <a:ext cx="8520600" cy="4329324"/>
          </a:xfrm>
          <a:prstGeom prst="rect">
            <a:avLst/>
          </a:prstGeom>
          <a:noFill/>
          <a:ln>
            <a:noFill/>
          </a:ln>
        </p:spPr>
      </p:pic>
      <p:sp>
        <p:nvSpPr>
          <p:cNvPr id="2" name="TextBox 1">
            <a:extLst>
              <a:ext uri="{FF2B5EF4-FFF2-40B4-BE49-F238E27FC236}">
                <a16:creationId xmlns:a16="http://schemas.microsoft.com/office/drawing/2014/main" id="{51AC7D79-E38E-D68C-4AC6-757D3B1F224A}"/>
              </a:ext>
            </a:extLst>
          </p:cNvPr>
          <p:cNvSpPr txBox="1"/>
          <p:nvPr/>
        </p:nvSpPr>
        <p:spPr>
          <a:xfrm>
            <a:off x="6679096" y="4568875"/>
            <a:ext cx="2401293" cy="400110"/>
          </a:xfrm>
          <a:prstGeom prst="rect">
            <a:avLst/>
          </a:prstGeom>
          <a:noFill/>
        </p:spPr>
        <p:txBody>
          <a:bodyPr wrap="square" rtlCol="0">
            <a:spAutoFit/>
          </a:bodyPr>
          <a:lstStyle/>
          <a:p>
            <a:r>
              <a:rPr lang="en-US" sz="1000" dirty="0"/>
              <a:t>Concepts: Dr. Susan Johnson</a:t>
            </a:r>
          </a:p>
          <a:p>
            <a:r>
              <a:rPr lang="en-US" sz="1000" dirty="0"/>
              <a:t>Page contribution: Dr. Karolyn </a:t>
            </a:r>
            <a:r>
              <a:rPr lang="en-US" sz="1000" dirty="0" err="1"/>
              <a:t>Senter</a:t>
            </a:r>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39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a:t>C. The Antidotes</a:t>
            </a:r>
            <a:endParaRPr sz="2400" b="1"/>
          </a:p>
        </p:txBody>
      </p:sp>
      <p:sp>
        <p:nvSpPr>
          <p:cNvPr id="85" name="Google Shape;85;p18"/>
          <p:cNvSpPr txBox="1">
            <a:spLocks noGrp="1"/>
          </p:cNvSpPr>
          <p:nvPr>
            <p:ph type="body" idx="1"/>
          </p:nvPr>
        </p:nvSpPr>
        <p:spPr>
          <a:xfrm>
            <a:off x="311700" y="1332600"/>
            <a:ext cx="8520600" cy="34164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AutoNum type="arabicPeriod"/>
            </a:pPr>
            <a:r>
              <a:rPr lang="en" sz="2400"/>
              <a:t>Criticism --&gt; Gentle Start-up                                                   a. Use I statement                                                                 b. Focus on your need </a:t>
            </a:r>
            <a:endParaRPr sz="600"/>
          </a:p>
          <a:p>
            <a:pPr marL="457200" lvl="0" indent="-381000" algn="l" rtl="0">
              <a:spcBef>
                <a:spcPts val="0"/>
              </a:spcBef>
              <a:spcAft>
                <a:spcPts val="0"/>
              </a:spcAft>
              <a:buSzPts val="2400"/>
              <a:buAutoNum type="arabicPeriod"/>
            </a:pPr>
            <a:r>
              <a:rPr lang="en" sz="2400"/>
              <a:t>Contempt --&gt; Building a culture of appreciation &amp; respect</a:t>
            </a:r>
            <a:endParaRPr sz="600"/>
          </a:p>
          <a:p>
            <a:pPr marL="457200" lvl="0" indent="-381000" algn="l" rtl="0">
              <a:spcBef>
                <a:spcPts val="0"/>
              </a:spcBef>
              <a:spcAft>
                <a:spcPts val="0"/>
              </a:spcAft>
              <a:buSzPts val="2400"/>
              <a:buAutoNum type="arabicPeriod"/>
            </a:pPr>
            <a:r>
              <a:rPr lang="en" sz="2400"/>
              <a:t>Defensiveness --&gt; Take responsibility </a:t>
            </a:r>
            <a:endParaRPr sz="600"/>
          </a:p>
          <a:p>
            <a:pPr marL="457200" lvl="0" indent="-381000" algn="l" rtl="0">
              <a:spcBef>
                <a:spcPts val="0"/>
              </a:spcBef>
              <a:spcAft>
                <a:spcPts val="0"/>
              </a:spcAft>
              <a:buSzPts val="2400"/>
              <a:buAutoNum type="arabicPeriod"/>
            </a:pPr>
            <a:r>
              <a:rPr lang="en" sz="2400"/>
              <a:t>Stonewalling --&gt; Physiological Self-Soothing</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2709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III. Keys to Romantic Relationship Success</a:t>
            </a:r>
            <a:endParaRPr/>
          </a:p>
        </p:txBody>
      </p:sp>
      <p:sp>
        <p:nvSpPr>
          <p:cNvPr id="91" name="Google Shape;91;p19"/>
          <p:cNvSpPr txBox="1">
            <a:spLocks noGrp="1"/>
          </p:cNvSpPr>
          <p:nvPr>
            <p:ph type="body" idx="1"/>
          </p:nvPr>
        </p:nvSpPr>
        <p:spPr>
          <a:xfrm>
            <a:off x="216150" y="990375"/>
            <a:ext cx="8837700" cy="37683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AutoNum type="alphaUcPeriod"/>
            </a:pPr>
            <a:r>
              <a:rPr lang="en" sz="2400" b="1"/>
              <a:t>The Foundations</a:t>
            </a:r>
            <a:endParaRPr sz="2400" b="1"/>
          </a:p>
          <a:p>
            <a:pPr marL="914400" lvl="0" indent="-381000" algn="l" rtl="0">
              <a:spcBef>
                <a:spcPts val="0"/>
              </a:spcBef>
              <a:spcAft>
                <a:spcPts val="0"/>
              </a:spcAft>
              <a:buSzPts val="2400"/>
              <a:buAutoNum type="arabicPeriod"/>
            </a:pPr>
            <a:r>
              <a:rPr lang="en" sz="2400"/>
              <a:t>Trust (</a:t>
            </a:r>
            <a:r>
              <a:rPr lang="en" sz="2400" b="1"/>
              <a:t>Safety, Responsiveness &amp; Accessibility</a:t>
            </a:r>
            <a:r>
              <a:rPr lang="en" sz="2400"/>
              <a:t>)</a:t>
            </a:r>
            <a:endParaRPr sz="2400"/>
          </a:p>
          <a:p>
            <a:pPr marL="914400" lvl="0" indent="-381000" algn="l" rtl="0">
              <a:spcBef>
                <a:spcPts val="0"/>
              </a:spcBef>
              <a:spcAft>
                <a:spcPts val="0"/>
              </a:spcAft>
              <a:buSzPts val="2400"/>
              <a:buAutoNum type="arabicPeriod"/>
            </a:pPr>
            <a:r>
              <a:rPr lang="en" sz="2400"/>
              <a:t>Not a “</a:t>
            </a:r>
            <a:r>
              <a:rPr lang="en" sz="2400">
                <a:latin typeface="Comic Sans MS"/>
                <a:ea typeface="Comic Sans MS"/>
                <a:cs typeface="Comic Sans MS"/>
                <a:sym typeface="Comic Sans MS"/>
              </a:rPr>
              <a:t>Zero-Sum,</a:t>
            </a:r>
            <a:r>
              <a:rPr lang="en" sz="2400"/>
              <a:t>” but a “</a:t>
            </a:r>
            <a:r>
              <a:rPr lang="en" sz="2400" b="1">
                <a:latin typeface="Comic Sans MS"/>
                <a:ea typeface="Comic Sans MS"/>
                <a:cs typeface="Comic Sans MS"/>
                <a:sym typeface="Comic Sans MS"/>
              </a:rPr>
              <a:t>Cooperative-Gain</a:t>
            </a:r>
            <a:r>
              <a:rPr lang="en" sz="2400"/>
              <a:t>” Game</a:t>
            </a:r>
            <a:endParaRPr sz="2400"/>
          </a:p>
          <a:p>
            <a:pPr marL="0" lvl="0" indent="0" algn="l" rtl="0">
              <a:spcBef>
                <a:spcPts val="1600"/>
              </a:spcBef>
              <a:spcAft>
                <a:spcPts val="0"/>
              </a:spcAft>
              <a:buNone/>
            </a:pPr>
            <a:r>
              <a:rPr lang="en" sz="2400" b="1"/>
              <a:t>B.  7 Research-based Principles for Making Romantic                                    Relationships Work</a:t>
            </a:r>
            <a:r>
              <a:rPr lang="en" sz="2400"/>
              <a:t> </a:t>
            </a:r>
            <a:r>
              <a:rPr lang="en"/>
              <a:t>(Gottman, 1999)</a:t>
            </a:r>
            <a:endParaRPr/>
          </a:p>
          <a:p>
            <a:pPr marL="457200" lvl="0" indent="0" algn="l" rtl="0">
              <a:spcBef>
                <a:spcPts val="1600"/>
              </a:spcBef>
              <a:spcAft>
                <a:spcPts val="0"/>
              </a:spcAft>
              <a:buNone/>
            </a:pPr>
            <a:r>
              <a:rPr lang="en" sz="2400"/>
              <a:t>1. Enhance your love maps                                                      2. Nurture your fondness and admiration                                      3. Turn toward each other instead of away </a:t>
            </a:r>
            <a:endParaRPr sz="2400"/>
          </a:p>
          <a:p>
            <a:pPr marL="0" lvl="0" indent="0" algn="l" rtl="0">
              <a:spcBef>
                <a:spcPts val="1600"/>
              </a:spcBef>
              <a:spcAft>
                <a:spcPts val="1600"/>
              </a:spcAft>
              <a:buNone/>
            </a:pP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body" idx="1"/>
          </p:nvPr>
        </p:nvSpPr>
        <p:spPr>
          <a:xfrm>
            <a:off x="311700" y="196000"/>
            <a:ext cx="8520600" cy="464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a:t>
            </a:r>
            <a:r>
              <a:rPr lang="en" sz="2400"/>
              <a:t>4. Let your partner influence you</a:t>
            </a:r>
            <a:endParaRPr sz="2400"/>
          </a:p>
          <a:p>
            <a:pPr marL="0" lvl="0" indent="457200" algn="l" rtl="0">
              <a:spcBef>
                <a:spcPts val="1600"/>
              </a:spcBef>
              <a:spcAft>
                <a:spcPts val="0"/>
              </a:spcAft>
              <a:buNone/>
            </a:pPr>
            <a:r>
              <a:rPr lang="en" sz="2400"/>
              <a:t>5.Solve your solvable problems                                                                          </a:t>
            </a:r>
            <a:endParaRPr sz="2400"/>
          </a:p>
          <a:p>
            <a:pPr marL="1371600" lvl="0" indent="-381000" algn="l" rtl="0">
              <a:spcBef>
                <a:spcPts val="1600"/>
              </a:spcBef>
              <a:spcAft>
                <a:spcPts val="0"/>
              </a:spcAft>
              <a:buSzPts val="2400"/>
              <a:buChar char="➢"/>
            </a:pPr>
            <a:r>
              <a:rPr lang="en" sz="2400"/>
              <a:t>Soften your startup                                                                                               </a:t>
            </a:r>
            <a:endParaRPr sz="2400"/>
          </a:p>
          <a:p>
            <a:pPr marL="1371600" lvl="0" indent="-381000" algn="l" rtl="0">
              <a:spcBef>
                <a:spcPts val="0"/>
              </a:spcBef>
              <a:spcAft>
                <a:spcPts val="0"/>
              </a:spcAft>
              <a:buSzPts val="2400"/>
              <a:buChar char="➢"/>
            </a:pPr>
            <a:r>
              <a:rPr lang="en" sz="2400"/>
              <a:t>Make and receive “repair attempts”                                                                          </a:t>
            </a:r>
            <a:endParaRPr sz="2400"/>
          </a:p>
          <a:p>
            <a:pPr marL="1371600" lvl="0" indent="-381000" algn="l" rtl="0">
              <a:spcBef>
                <a:spcPts val="0"/>
              </a:spcBef>
              <a:spcAft>
                <a:spcPts val="0"/>
              </a:spcAft>
              <a:buSzPts val="2400"/>
              <a:buChar char="➢"/>
            </a:pPr>
            <a:r>
              <a:rPr lang="en" sz="2400"/>
              <a:t>Soothe yourself and then your partner                                                                      </a:t>
            </a:r>
            <a:endParaRPr sz="2400"/>
          </a:p>
          <a:p>
            <a:pPr marL="1371600" lvl="0" indent="-381000" algn="l" rtl="0">
              <a:spcBef>
                <a:spcPts val="0"/>
              </a:spcBef>
              <a:spcAft>
                <a:spcPts val="0"/>
              </a:spcAft>
              <a:buSzPts val="2400"/>
              <a:buChar char="➢"/>
            </a:pPr>
            <a:r>
              <a:rPr lang="en" sz="2400"/>
              <a:t>Compromise                                                                                                              </a:t>
            </a:r>
            <a:endParaRPr sz="2400"/>
          </a:p>
          <a:p>
            <a:pPr marL="1371600" lvl="0" indent="-381000" algn="l" rtl="0">
              <a:spcBef>
                <a:spcPts val="0"/>
              </a:spcBef>
              <a:spcAft>
                <a:spcPts val="0"/>
              </a:spcAft>
              <a:buSzPts val="2400"/>
              <a:buChar char="➢"/>
            </a:pPr>
            <a:r>
              <a:rPr lang="en" sz="2400"/>
              <a:t>Remember to be tolerant of each other’s faults</a:t>
            </a:r>
            <a:endParaRPr sz="2400"/>
          </a:p>
          <a:p>
            <a:pPr marL="0" lvl="0" indent="457200" algn="l" rtl="0">
              <a:spcBef>
                <a:spcPts val="1600"/>
              </a:spcBef>
              <a:spcAft>
                <a:spcPts val="0"/>
              </a:spcAft>
              <a:buNone/>
            </a:pPr>
            <a:r>
              <a:rPr lang="en" sz="2400"/>
              <a:t>6. Overcome Gridlock</a:t>
            </a:r>
            <a:endParaRPr sz="2400"/>
          </a:p>
          <a:p>
            <a:pPr marL="0" lvl="0" indent="0" algn="l" rtl="0">
              <a:spcBef>
                <a:spcPts val="1600"/>
              </a:spcBef>
              <a:spcAft>
                <a:spcPts val="0"/>
              </a:spcAft>
              <a:buNone/>
            </a:pPr>
            <a:r>
              <a:rPr lang="en" sz="2400"/>
              <a:t>     7. Create shared meaning</a:t>
            </a:r>
            <a:r>
              <a:rPr lang="en"/>
              <a:t>     </a:t>
            </a:r>
            <a:endParaRPr/>
          </a:p>
          <a:p>
            <a:pPr marL="0" lvl="0" indent="0" algn="l" rtl="0">
              <a:spcBef>
                <a:spcPts val="1600"/>
              </a:spcBef>
              <a:spcAft>
                <a:spcPts val="1600"/>
              </a:spcAft>
              <a:buNone/>
            </a:pPr>
            <a:r>
              <a:rPr lang="en"/>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311700" y="346575"/>
            <a:ext cx="8520600" cy="57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IV. Be Your Own Advocate in Academic Settings </a:t>
            </a:r>
            <a:endParaRPr/>
          </a:p>
        </p:txBody>
      </p:sp>
      <p:sp>
        <p:nvSpPr>
          <p:cNvPr id="102" name="Google Shape;102;p21"/>
          <p:cNvSpPr txBox="1">
            <a:spLocks noGrp="1"/>
          </p:cNvSpPr>
          <p:nvPr>
            <p:ph type="body" idx="1"/>
          </p:nvPr>
        </p:nvSpPr>
        <p:spPr>
          <a:xfrm>
            <a:off x="176025" y="1116725"/>
            <a:ext cx="8856600" cy="37683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AutoNum type="alphaUcPeriod"/>
            </a:pPr>
            <a:r>
              <a:rPr lang="en" sz="2400" b="1"/>
              <a:t>Culturally-based assumptions in the western academia </a:t>
            </a:r>
            <a:r>
              <a:rPr lang="en" sz="2400"/>
              <a:t>  1. Be OK with myself: </a:t>
            </a:r>
            <a:r>
              <a:rPr lang="en"/>
              <a:t>My cultural differences do not make me any LESS</a:t>
            </a:r>
            <a:r>
              <a:rPr lang="en" sz="1400"/>
              <a:t>!</a:t>
            </a:r>
            <a:r>
              <a:rPr lang="en" sz="2400"/>
              <a:t>                                                           2. My proficiency with my 2nd language is just a means       3.The extraverted American classroom culture can be                 tough for domestic students as well                                         4. Disagreement is A-Ok.                                                         5. </a:t>
            </a:r>
            <a:r>
              <a:rPr lang="en" sz="2400" b="1" i="1"/>
              <a:t>Collaboration as equals is desirable</a:t>
            </a:r>
            <a:r>
              <a:rPr lang="en" sz="2400"/>
              <a:t>. </a:t>
            </a:r>
            <a:r>
              <a:rPr lang="en" sz="2400" i="1"/>
              <a:t>Dominance</a:t>
            </a:r>
            <a:r>
              <a:rPr lang="en" sz="2400"/>
              <a:t> is not. Nor is </a:t>
            </a:r>
            <a:r>
              <a:rPr lang="en" sz="2400" i="1"/>
              <a:t>quiet submission</a:t>
            </a:r>
            <a:r>
              <a:rPr lang="en" sz="2400"/>
              <a:t>.                                                           </a:t>
            </a:r>
            <a:endParaRPr sz="24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3885</TotalTime>
  <Words>748</Words>
  <Application>Microsoft Macintosh PowerPoint</Application>
  <PresentationFormat>On-screen Show (16:9)</PresentationFormat>
  <Paragraphs>84</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Comic Sans MS</vt:lpstr>
      <vt:lpstr>Simple Light</vt:lpstr>
      <vt:lpstr>CHAT N’ CHEW!   2nd Annual Workshop For the Enhancement of Cross-cultural Communication  Wednesday, March 27, 2019 5:30pm - 7:30pm </vt:lpstr>
      <vt:lpstr>Scenarios and Discussions: What Do You Think?</vt:lpstr>
      <vt:lpstr>II. Problematic Romantic Relationship Dynamics</vt:lpstr>
      <vt:lpstr>PowerPoint Presentation</vt:lpstr>
      <vt:lpstr>C. Beneath Words and Behaviors… (Johnson) </vt:lpstr>
      <vt:lpstr>C. The Antidotes</vt:lpstr>
      <vt:lpstr>III. Keys to Romantic Relationship Success</vt:lpstr>
      <vt:lpstr>PowerPoint Presentation</vt:lpstr>
      <vt:lpstr>IV. Be Your Own Advocate in Academic Settings </vt:lpstr>
      <vt:lpstr>PowerPoint Presentation</vt:lpstr>
      <vt:lpstr>PowerPoint Presentation</vt:lpstr>
      <vt:lpstr>     D. Communication Styles</vt:lpstr>
      <vt:lpstr>     IV. Questions &amp; Comments</vt:lpstr>
      <vt:lpstr>   V. Some Recommended Readings...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CHAT N’ CHEW!   2nd Annual Workshop For the Enhancement of Cross-cultural Communication  Wednesday, March 27, 2019 5:30pm - 7:30pm </dc:title>
  <cp:lastModifiedBy>Steele Stewart</cp:lastModifiedBy>
  <cp:revision>3</cp:revision>
  <dcterms:created xsi:type="dcterms:W3CDTF">2019-09-30T23:56:17Z</dcterms:created>
  <dcterms:modified xsi:type="dcterms:W3CDTF">2024-09-09T16:39:08Z</dcterms:modified>
</cp:coreProperties>
</file>